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3" r:id="rId2"/>
    <p:sldId id="256" r:id="rId3"/>
    <p:sldId id="264" r:id="rId4"/>
    <p:sldId id="257" r:id="rId5"/>
    <p:sldId id="262" r:id="rId6"/>
    <p:sldId id="267" r:id="rId7"/>
    <p:sldId id="265" r:id="rId8"/>
    <p:sldId id="268" r:id="rId9"/>
    <p:sldId id="261" r:id="rId10"/>
    <p:sldId id="260" r:id="rId11"/>
    <p:sldId id="258" r:id="rId12"/>
    <p:sldId id="270"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945" autoAdjust="0"/>
    <p:restoredTop sz="94660"/>
  </p:normalViewPr>
  <p:slideViewPr>
    <p:cSldViewPr snapToGrid="0">
      <p:cViewPr varScale="1">
        <p:scale>
          <a:sx n="114" d="100"/>
          <a:sy n="114" d="100"/>
        </p:scale>
        <p:origin x="132"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62C0B28B-857A-4B88-9B5E-9C7D42FE018E}" type="datetimeFigureOut">
              <a:rPr lang="en-US" smtClean="0"/>
              <a:t>10/18/2022</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813C81E5-43A7-41C4-8A4B-0062B270AC4F}"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0689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2C0B28B-857A-4B88-9B5E-9C7D42FE018E}" type="datetimeFigureOut">
              <a:rPr lang="en-US" smtClean="0"/>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3C81E5-43A7-41C4-8A4B-0062B270AC4F}" type="slidenum">
              <a:rPr lang="en-US" smtClean="0"/>
              <a:t>‹#›</a:t>
            </a:fld>
            <a:endParaRPr lang="en-US"/>
          </a:p>
        </p:txBody>
      </p:sp>
    </p:spTree>
    <p:extLst>
      <p:ext uri="{BB962C8B-B14F-4D97-AF65-F5344CB8AC3E}">
        <p14:creationId xmlns:p14="http://schemas.microsoft.com/office/powerpoint/2010/main" val="2872372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C0B28B-857A-4B88-9B5E-9C7D42FE018E}"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3C81E5-43A7-41C4-8A4B-0062B270AC4F}"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708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C0B28B-857A-4B88-9B5E-9C7D42FE018E}"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3C81E5-43A7-41C4-8A4B-0062B270AC4F}"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03859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C0B28B-857A-4B88-9B5E-9C7D42FE018E}"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3C81E5-43A7-41C4-8A4B-0062B270AC4F}" type="slidenum">
              <a:rPr lang="en-US" smtClean="0"/>
              <a:t>‹#›</a:t>
            </a:fld>
            <a:endParaRPr lang="en-US"/>
          </a:p>
        </p:txBody>
      </p:sp>
    </p:spTree>
    <p:extLst>
      <p:ext uri="{BB962C8B-B14F-4D97-AF65-F5344CB8AC3E}">
        <p14:creationId xmlns:p14="http://schemas.microsoft.com/office/powerpoint/2010/main" val="3302981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C0B28B-857A-4B88-9B5E-9C7D42FE018E}"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3C81E5-43A7-41C4-8A4B-0062B270AC4F}"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6028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C0B28B-857A-4B88-9B5E-9C7D42FE018E}"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3C81E5-43A7-41C4-8A4B-0062B270AC4F}"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5696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C0B28B-857A-4B88-9B5E-9C7D42FE018E}"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3C81E5-43A7-41C4-8A4B-0062B270AC4F}"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3889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C0B28B-857A-4B88-9B5E-9C7D42FE018E}"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3C81E5-43A7-41C4-8A4B-0062B270AC4F}"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6524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C0B28B-857A-4B88-9B5E-9C7D42FE018E}"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3C81E5-43A7-41C4-8A4B-0062B270AC4F}" type="slidenum">
              <a:rPr lang="en-US" smtClean="0"/>
              <a:t>‹#›</a:t>
            </a:fld>
            <a:endParaRPr lang="en-US"/>
          </a:p>
        </p:txBody>
      </p:sp>
    </p:spTree>
    <p:extLst>
      <p:ext uri="{BB962C8B-B14F-4D97-AF65-F5344CB8AC3E}">
        <p14:creationId xmlns:p14="http://schemas.microsoft.com/office/powerpoint/2010/main" val="2584925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C0B28B-857A-4B88-9B5E-9C7D42FE018E}"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3C81E5-43A7-41C4-8A4B-0062B270AC4F}"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047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2C0B28B-857A-4B88-9B5E-9C7D42FE018E}" type="datetimeFigureOut">
              <a:rPr lang="en-US" smtClean="0"/>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3C81E5-43A7-41C4-8A4B-0062B270AC4F}" type="slidenum">
              <a:rPr lang="en-US" smtClean="0"/>
              <a:t>‹#›</a:t>
            </a:fld>
            <a:endParaRPr lang="en-US"/>
          </a:p>
        </p:txBody>
      </p:sp>
    </p:spTree>
    <p:extLst>
      <p:ext uri="{BB962C8B-B14F-4D97-AF65-F5344CB8AC3E}">
        <p14:creationId xmlns:p14="http://schemas.microsoft.com/office/powerpoint/2010/main" val="2919197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2C0B28B-857A-4B88-9B5E-9C7D42FE018E}" type="datetimeFigureOut">
              <a:rPr lang="en-US" smtClean="0"/>
              <a:t>10/18/2022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3C81E5-43A7-41C4-8A4B-0062B270AC4F}"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5743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2C0B28B-857A-4B88-9B5E-9C7D42FE018E}" type="datetimeFigureOut">
              <a:rPr lang="en-US" smtClean="0"/>
              <a:t>10/18/2022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3C81E5-43A7-41C4-8A4B-0062B270AC4F}"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7831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C0B28B-857A-4B88-9B5E-9C7D42FE018E}" type="datetimeFigureOut">
              <a:rPr lang="en-US" smtClean="0"/>
              <a:t>10/18/2022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3C81E5-43A7-41C4-8A4B-0062B270AC4F}" type="slidenum">
              <a:rPr lang="en-US" smtClean="0"/>
              <a:t>‹#›</a:t>
            </a:fld>
            <a:endParaRPr lang="en-US"/>
          </a:p>
        </p:txBody>
      </p:sp>
    </p:spTree>
    <p:extLst>
      <p:ext uri="{BB962C8B-B14F-4D97-AF65-F5344CB8AC3E}">
        <p14:creationId xmlns:p14="http://schemas.microsoft.com/office/powerpoint/2010/main" val="3096563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2C0B28B-857A-4B88-9B5E-9C7D42FE018E}" type="datetimeFigureOut">
              <a:rPr lang="en-US" smtClean="0"/>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3C81E5-43A7-41C4-8A4B-0062B270AC4F}"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4081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2C0B28B-857A-4B88-9B5E-9C7D42FE018E}" type="datetimeFigureOut">
              <a:rPr lang="en-US" smtClean="0"/>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3C81E5-43A7-41C4-8A4B-0062B270AC4F}" type="slidenum">
              <a:rPr lang="en-US" smtClean="0"/>
              <a:t>‹#›</a:t>
            </a:fld>
            <a:endParaRPr lang="en-US"/>
          </a:p>
        </p:txBody>
      </p:sp>
    </p:spTree>
    <p:extLst>
      <p:ext uri="{BB962C8B-B14F-4D97-AF65-F5344CB8AC3E}">
        <p14:creationId xmlns:p14="http://schemas.microsoft.com/office/powerpoint/2010/main" val="2583244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2C0B28B-857A-4B88-9B5E-9C7D42FE018E}" type="datetimeFigureOut">
              <a:rPr lang="en-US" smtClean="0"/>
              <a:t>10/18/2022</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13C81E5-43A7-41C4-8A4B-0062B270AC4F}" type="slidenum">
              <a:rPr lang="en-US" smtClean="0"/>
              <a:t>‹#›</a:t>
            </a:fld>
            <a:endParaRPr lang="en-US"/>
          </a:p>
        </p:txBody>
      </p:sp>
    </p:spTree>
    <p:extLst>
      <p:ext uri="{BB962C8B-B14F-4D97-AF65-F5344CB8AC3E}">
        <p14:creationId xmlns:p14="http://schemas.microsoft.com/office/powerpoint/2010/main" val="1929821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www.youtube.com/watch?v=o6du7TgAClk" TargetMode="Externa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hyperlink" Target="http://www.va.gov/opa/vetsday/vetdayhistory.asp"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examples.yourdictionary.com/examples-of-core-values.html#2EhhGMs1lMwC1uzE.99"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2099" y="428878"/>
            <a:ext cx="10641701" cy="5748085"/>
          </a:xfrm>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t>Do you know someone who as served in the United States military?</a:t>
            </a:r>
          </a:p>
          <a:p>
            <a:pPr marL="0" indent="0" algn="ctr">
              <a:buNone/>
            </a:pPr>
            <a:endParaRPr lang="en-US" dirty="0"/>
          </a:p>
          <a:p>
            <a:pPr marL="0" indent="0" algn="ctr">
              <a:buNone/>
            </a:pPr>
            <a:endParaRPr lang="en-US" dirty="0"/>
          </a:p>
          <a:p>
            <a:pPr marL="0" indent="0" algn="ctr">
              <a:buNone/>
            </a:pPr>
            <a:r>
              <a:rPr lang="en-US" dirty="0"/>
              <a:t>Who and what service in the armed forces?</a:t>
            </a:r>
          </a:p>
          <a:p>
            <a:pPr marL="0" indent="0" algn="ctr">
              <a:buNone/>
            </a:pPr>
            <a:endParaRPr lang="en-US" dirty="0"/>
          </a:p>
        </p:txBody>
      </p:sp>
    </p:spTree>
    <p:extLst>
      <p:ext uri="{BB962C8B-B14F-4D97-AF65-F5344CB8AC3E}">
        <p14:creationId xmlns:p14="http://schemas.microsoft.com/office/powerpoint/2010/main" val="580906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216404" y="708710"/>
            <a:ext cx="9144000" cy="892175"/>
          </a:xfrm>
        </p:spPr>
        <p:txBody>
          <a:bodyPr>
            <a:normAutofit fontScale="90000"/>
          </a:bodyPr>
          <a:lstStyle/>
          <a:p>
            <a:r>
              <a:rPr lang="en-US" dirty="0"/>
              <a:t>News Coverage of Wreaths Across America in 2007</a:t>
            </a:r>
          </a:p>
        </p:txBody>
      </p:sp>
      <p:pic>
        <p:nvPicPr>
          <p:cNvPr id="4" name="WreathsAcrossAmericaVideoMobile">
            <a:hlinkClick r:id="" action="ppaction://media"/>
            <a:extLst>
              <a:ext uri="{FF2B5EF4-FFF2-40B4-BE49-F238E27FC236}">
                <a16:creationId xmlns:a16="http://schemas.microsoft.com/office/drawing/2014/main" id="{73D654DF-D507-4A85-8499-1F0F5ED6587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41347" y="1783054"/>
            <a:ext cx="5843263" cy="4428098"/>
          </a:xfrm>
          <a:prstGeom prst="rect">
            <a:avLst/>
          </a:prstGeom>
        </p:spPr>
      </p:pic>
      <p:sp>
        <p:nvSpPr>
          <p:cNvPr id="3" name="TextBox 2"/>
          <p:cNvSpPr txBox="1"/>
          <p:nvPr/>
        </p:nvSpPr>
        <p:spPr>
          <a:xfrm>
            <a:off x="469485" y="708710"/>
            <a:ext cx="915958" cy="923330"/>
          </a:xfrm>
          <a:prstGeom prst="rect">
            <a:avLst/>
          </a:prstGeom>
          <a:noFill/>
        </p:spPr>
        <p:txBody>
          <a:bodyPr wrap="square" rtlCol="0">
            <a:spAutoFit/>
          </a:bodyPr>
          <a:lstStyle/>
          <a:p>
            <a:r>
              <a:rPr lang="en-US" b="1" dirty="0"/>
              <a:t>Click to Play Video</a:t>
            </a:r>
          </a:p>
        </p:txBody>
      </p:sp>
      <p:sp>
        <p:nvSpPr>
          <p:cNvPr id="5" name="TextBox 4"/>
          <p:cNvSpPr txBox="1"/>
          <p:nvPr/>
        </p:nvSpPr>
        <p:spPr>
          <a:xfrm>
            <a:off x="3320684" y="6455063"/>
            <a:ext cx="5484588" cy="369332"/>
          </a:xfrm>
          <a:prstGeom prst="rect">
            <a:avLst/>
          </a:prstGeom>
          <a:noFill/>
        </p:spPr>
        <p:txBody>
          <a:bodyPr wrap="square" rtlCol="0">
            <a:spAutoFit/>
          </a:bodyPr>
          <a:lstStyle/>
          <a:p>
            <a:r>
              <a:rPr lang="en-US" dirty="0">
                <a:solidFill>
                  <a:srgbClr val="0070C0"/>
                </a:solidFill>
                <a:hlinkClick r:id="rId5"/>
              </a:rPr>
              <a:t>Link to Wreaths Across America 2007 Coverage</a:t>
            </a:r>
            <a:endParaRPr lang="en-US" dirty="0">
              <a:solidFill>
                <a:srgbClr val="0070C0"/>
              </a:solidFill>
            </a:endParaRPr>
          </a:p>
        </p:txBody>
      </p:sp>
    </p:spTree>
    <p:extLst>
      <p:ext uri="{BB962C8B-B14F-4D97-AF65-F5344CB8AC3E}">
        <p14:creationId xmlns:p14="http://schemas.microsoft.com/office/powerpoint/2010/main" val="39958923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Casual4aCause</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a:t>Each school at TCA will find a way to support Wreaths Across America in their mission to honor veterans. The junior high will take part in a Secondary Causual4aCause on Thursday October 20</a:t>
            </a:r>
            <a:r>
              <a:rPr lang="en-US" baseline="30000" dirty="0"/>
              <a:t>th</a:t>
            </a:r>
            <a:r>
              <a:rPr lang="en-US" dirty="0"/>
              <a:t> (TOMORROW) to provide money to buy wreaths.</a:t>
            </a:r>
          </a:p>
          <a:p>
            <a:pPr marL="0" indent="0">
              <a:buNone/>
            </a:pPr>
            <a:endParaRPr lang="en-US" dirty="0"/>
          </a:p>
          <a:p>
            <a:pPr marL="0" indent="0" algn="ctr">
              <a:buNone/>
            </a:pPr>
            <a:r>
              <a:rPr lang="en-US" dirty="0"/>
              <a:t>$5 to dress casually</a:t>
            </a:r>
          </a:p>
          <a:p>
            <a:pPr marL="0" indent="0" algn="ctr">
              <a:buNone/>
            </a:pPr>
            <a:endParaRPr lang="en-US" dirty="0"/>
          </a:p>
          <a:p>
            <a:pPr marL="0" indent="0" algn="ctr">
              <a:buNone/>
            </a:pPr>
            <a:r>
              <a:rPr lang="en-US" dirty="0"/>
              <a:t>Four students equals one wreath to honor a veteran</a:t>
            </a:r>
          </a:p>
          <a:p>
            <a:pPr marL="0" indent="0">
              <a:buNone/>
            </a:pPr>
            <a:endParaRPr lang="en-US" dirty="0"/>
          </a:p>
          <a:p>
            <a:pPr marL="0" indent="0" algn="r">
              <a:buNone/>
            </a:pPr>
            <a:endParaRPr lang="en-US" sz="1800" i="1" dirty="0"/>
          </a:p>
          <a:p>
            <a:pPr marL="0" indent="0">
              <a:buNone/>
            </a:pPr>
            <a:endParaRPr lang="en-US" dirty="0"/>
          </a:p>
        </p:txBody>
      </p:sp>
    </p:spTree>
    <p:extLst>
      <p:ext uri="{BB962C8B-B14F-4D97-AF65-F5344CB8AC3E}">
        <p14:creationId xmlns:p14="http://schemas.microsoft.com/office/powerpoint/2010/main" val="4260219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Other ways to honor veterans?</a:t>
            </a:r>
          </a:p>
        </p:txBody>
      </p:sp>
      <p:sp>
        <p:nvSpPr>
          <p:cNvPr id="3" name="Content Placeholder 2"/>
          <p:cNvSpPr>
            <a:spLocks noGrp="1"/>
          </p:cNvSpPr>
          <p:nvPr>
            <p:ph idx="1"/>
          </p:nvPr>
        </p:nvSpPr>
        <p:spPr/>
        <p:txBody>
          <a:bodyPr>
            <a:normAutofit/>
          </a:bodyPr>
          <a:lstStyle/>
          <a:p>
            <a:r>
              <a:rPr lang="en-US" dirty="0"/>
              <a:t>Make a poster with your Titan Team to post on the junior high walls.</a:t>
            </a:r>
          </a:p>
          <a:p>
            <a:r>
              <a:rPr lang="en-US" dirty="0"/>
              <a:t>Visit a veteran to personally thank them for their service.</a:t>
            </a:r>
          </a:p>
          <a:p>
            <a:pPr marL="0" indent="0">
              <a:buNone/>
            </a:pPr>
            <a:endParaRPr lang="en-US" i="1" dirty="0"/>
          </a:p>
          <a:p>
            <a:pPr marL="0" indent="0" algn="ctr">
              <a:buNone/>
            </a:pPr>
            <a:r>
              <a:rPr lang="en-US" i="1" dirty="0"/>
              <a:t>Share some other ideas about how to honor veterans </a:t>
            </a:r>
          </a:p>
          <a:p>
            <a:pPr marL="0" indent="0" algn="ctr">
              <a:buNone/>
            </a:pPr>
            <a:r>
              <a:rPr lang="en-US" i="1" dirty="0"/>
              <a:t>with your Titan Team.</a:t>
            </a:r>
          </a:p>
          <a:p>
            <a:pPr marL="0" indent="0">
              <a:buNone/>
            </a:pPr>
            <a:endParaRPr lang="en-US" dirty="0"/>
          </a:p>
          <a:p>
            <a:pPr marL="0" indent="0">
              <a:buNone/>
            </a:pPr>
            <a:endParaRPr lang="en-US" dirty="0"/>
          </a:p>
          <a:p>
            <a:pPr marL="0" indent="0">
              <a:buNone/>
            </a:pPr>
            <a:endParaRPr lang="en-US" dirty="0"/>
          </a:p>
          <a:p>
            <a:pPr marL="0" indent="0" algn="r">
              <a:buNone/>
            </a:pPr>
            <a:endParaRPr lang="en-US" sz="1800" i="1" dirty="0"/>
          </a:p>
          <a:p>
            <a:pPr marL="0" indent="0">
              <a:buNone/>
            </a:pPr>
            <a:endParaRPr lang="en-US" dirty="0"/>
          </a:p>
        </p:txBody>
      </p:sp>
    </p:spTree>
    <p:extLst>
      <p:ext uri="{BB962C8B-B14F-4D97-AF65-F5344CB8AC3E}">
        <p14:creationId xmlns:p14="http://schemas.microsoft.com/office/powerpoint/2010/main" val="2009428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55098"/>
            <a:ext cx="9144000" cy="2387600"/>
          </a:xfrm>
        </p:spPr>
        <p:txBody>
          <a:bodyPr/>
          <a:lstStyle/>
          <a:p>
            <a:r>
              <a:rPr lang="en-US" dirty="0"/>
              <a:t>Veteran’s Day</a:t>
            </a:r>
            <a:br>
              <a:rPr lang="en-US" dirty="0"/>
            </a:br>
            <a:r>
              <a:rPr lang="en-US" dirty="0"/>
              <a:t>November 11</a:t>
            </a:r>
            <a:r>
              <a:rPr lang="en-US" baseline="30000" dirty="0"/>
              <a:t>th</a:t>
            </a:r>
            <a:r>
              <a:rPr lang="en-US" dirty="0"/>
              <a:t> </a:t>
            </a:r>
          </a:p>
        </p:txBody>
      </p:sp>
      <p:sp>
        <p:nvSpPr>
          <p:cNvPr id="3" name="Subtitle 2"/>
          <p:cNvSpPr>
            <a:spLocks noGrp="1"/>
          </p:cNvSpPr>
          <p:nvPr>
            <p:ph type="subTitle" idx="1"/>
          </p:nvPr>
        </p:nvSpPr>
        <p:spPr>
          <a:xfrm>
            <a:off x="1524000" y="2010788"/>
            <a:ext cx="9144000" cy="1655762"/>
          </a:xfrm>
        </p:spPr>
        <p:txBody>
          <a:bodyPr>
            <a:normAutofit/>
          </a:bodyPr>
          <a:lstStyle/>
          <a:p>
            <a:r>
              <a:rPr lang="en-US" sz="8000" dirty="0"/>
              <a: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1974850"/>
            <a:ext cx="3657600" cy="2908300"/>
          </a:xfrm>
          <a:prstGeom prst="rect">
            <a:avLst/>
          </a:prstGeom>
        </p:spPr>
      </p:pic>
      <p:sp>
        <p:nvSpPr>
          <p:cNvPr id="6" name="Rectangle 5"/>
          <p:cNvSpPr/>
          <p:nvPr/>
        </p:nvSpPr>
        <p:spPr>
          <a:xfrm>
            <a:off x="3518823" y="5522148"/>
            <a:ext cx="6096000" cy="1200329"/>
          </a:xfrm>
          <a:prstGeom prst="rect">
            <a:avLst/>
          </a:prstGeom>
        </p:spPr>
        <p:txBody>
          <a:bodyPr>
            <a:spAutoFit/>
          </a:bodyPr>
          <a:lstStyle/>
          <a:p>
            <a:r>
              <a:rPr lang="en-US" dirty="0">
                <a:latin typeface="Arial" panose="020B0604020202020204" pitchFamily="34" charset="0"/>
              </a:rPr>
              <a:t>President Eisenhower signing HR7786, changing Armistice Day to Veterans Day. From left: Alvin J. King, Wayne Richards, Arthur J. Connell, John T. Nation, Edward Rees, Richard L. </a:t>
            </a:r>
            <a:r>
              <a:rPr lang="en-US" dirty="0" err="1">
                <a:latin typeface="Arial" panose="020B0604020202020204" pitchFamily="34" charset="0"/>
              </a:rPr>
              <a:t>Trombla</a:t>
            </a:r>
            <a:r>
              <a:rPr lang="en-US" dirty="0">
                <a:latin typeface="Arial" panose="020B0604020202020204" pitchFamily="34" charset="0"/>
              </a:rPr>
              <a:t>, Howard W. Watts </a:t>
            </a:r>
            <a:endParaRPr lang="en-US" dirty="0"/>
          </a:p>
        </p:txBody>
      </p:sp>
      <p:sp>
        <p:nvSpPr>
          <p:cNvPr id="7" name="TextBox 6"/>
          <p:cNvSpPr txBox="1"/>
          <p:nvPr/>
        </p:nvSpPr>
        <p:spPr>
          <a:xfrm rot="18542954">
            <a:off x="-98077" y="1549122"/>
            <a:ext cx="2468071" cy="923330"/>
          </a:xfrm>
          <a:prstGeom prst="rect">
            <a:avLst/>
          </a:prstGeom>
          <a:noFill/>
        </p:spPr>
        <p:txBody>
          <a:bodyPr wrap="square" rtlCol="0">
            <a:spAutoFit/>
          </a:bodyPr>
          <a:lstStyle/>
          <a:p>
            <a:r>
              <a:rPr lang="en-US" b="1" dirty="0"/>
              <a:t>Each year we set aside a day to show gratitude for veterans.</a:t>
            </a:r>
          </a:p>
        </p:txBody>
      </p:sp>
    </p:spTree>
    <p:extLst>
      <p:ext uri="{BB962C8B-B14F-4D97-AF65-F5344CB8AC3E}">
        <p14:creationId xmlns:p14="http://schemas.microsoft.com/office/powerpoint/2010/main" val="3212103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idx="1"/>
          </p:nvPr>
        </p:nvSpPr>
        <p:spPr bwMode="auto">
          <a:xfrm>
            <a:off x="636586" y="1148744"/>
            <a:ext cx="10741428" cy="477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872"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i="0" u="none" strike="noStrike" cap="none" normalizeH="0" baseline="0" dirty="0">
                <a:ln>
                  <a:noFill/>
                </a:ln>
                <a:solidFill>
                  <a:srgbClr val="0083BE"/>
                </a:solidFill>
                <a:effectLst/>
                <a:latin typeface="Arial" panose="020B0604020202020204" pitchFamily="34" charset="0"/>
                <a:cs typeface="Arial" panose="020B0604020202020204" pitchFamily="34" charset="0"/>
              </a:rPr>
              <a:t>THE UNITED STATES CONGRESS OFFICIALLY RECOGNIZED THE END OF WORLD WAR I WHEN IT PASSED A CONCURRENT RESOLUTION ON JUNE 4, 1926, WITH THESE WORDS: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i="0" u="none" strike="noStrike" cap="none" normalizeH="0" baseline="0" dirty="0">
              <a:ln>
                <a:noFill/>
              </a:ln>
              <a:solidFill>
                <a:srgbClr val="0083BE"/>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i="1" u="none" strike="noStrike" cap="none" normalizeH="0" baseline="0" dirty="0">
                <a:ln>
                  <a:noFill/>
                </a:ln>
                <a:solidFill>
                  <a:srgbClr val="A6A6A6"/>
                </a:solidFill>
                <a:effectLst/>
                <a:latin typeface="Arial" panose="020B0604020202020204" pitchFamily="34" charset="0"/>
                <a:cs typeface="Arial" panose="020B0604020202020204" pitchFamily="34" charset="0"/>
              </a:rPr>
              <a:t>WHEREAS</a:t>
            </a:r>
            <a:r>
              <a:rPr kumimoji="0" lang="en-US" altLang="en-US" sz="1600" i="0" u="none" strike="noStrike" cap="none" normalizeH="0" baseline="0" dirty="0">
                <a:ln>
                  <a:noFill/>
                </a:ln>
                <a:solidFill>
                  <a:srgbClr val="0083BE"/>
                </a:solidFill>
                <a:effectLst/>
                <a:latin typeface="Arial" panose="020B0604020202020204" pitchFamily="34" charset="0"/>
                <a:cs typeface="Arial" panose="020B0604020202020204" pitchFamily="34" charset="0"/>
              </a:rPr>
              <a:t> THE 11TH OF NOVEMBER 1918, MARKED THE CESSATION OF THE MOST DESTRUCTIVE, SANGUINARY, AND FAR REACHING WAR IN HUMAN ANNALS AND THE RESUMPTION BY THE PEOPLE OF THE UNITED STATES OF PEACEFUL RELATIONS WITH OTHER NATIONS, WHICH WE HOPE MAY NEVER AGAIN BE SEVERED, AND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i="0" u="none" strike="noStrike" cap="none" normalizeH="0" baseline="0" dirty="0">
              <a:ln>
                <a:noFill/>
              </a:ln>
              <a:solidFill>
                <a:srgbClr val="0083BE"/>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i="1" u="none" strike="noStrike" cap="none" normalizeH="0" baseline="0" dirty="0">
                <a:ln>
                  <a:noFill/>
                </a:ln>
                <a:solidFill>
                  <a:srgbClr val="A6A6A6"/>
                </a:solidFill>
                <a:effectLst/>
                <a:latin typeface="Arial" panose="020B0604020202020204" pitchFamily="34" charset="0"/>
                <a:cs typeface="Arial" panose="020B0604020202020204" pitchFamily="34" charset="0"/>
              </a:rPr>
              <a:t>WHEREAS</a:t>
            </a:r>
            <a:r>
              <a:rPr kumimoji="0" lang="en-US" altLang="en-US" sz="1600" i="0" u="none" strike="noStrike" cap="none" normalizeH="0" baseline="0" dirty="0">
                <a:ln>
                  <a:noFill/>
                </a:ln>
                <a:solidFill>
                  <a:srgbClr val="0083BE"/>
                </a:solidFill>
                <a:effectLst/>
                <a:latin typeface="Arial" panose="020B0604020202020204" pitchFamily="34" charset="0"/>
                <a:cs typeface="Arial" panose="020B0604020202020204" pitchFamily="34" charset="0"/>
              </a:rPr>
              <a:t> IT IS FITTING THAT THE RECURRING ANNIVERSARY OF THIS DATE SHOULD BE COMMEMORATED WITH THANKSGIVING AND PRAYER AND EXERCISES DESIGNED TO PERPETUATE PEACE THROUGH GOOD WILL AND MUTUAL UNDERSTANDING BETWEEN NATIONS; AND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i="0" u="none" strike="noStrike" cap="none" normalizeH="0" baseline="0" dirty="0">
              <a:ln>
                <a:noFill/>
              </a:ln>
              <a:solidFill>
                <a:srgbClr val="0083BE"/>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i="1" u="none" strike="noStrike" cap="none" normalizeH="0" baseline="0" dirty="0">
                <a:ln>
                  <a:noFill/>
                </a:ln>
                <a:solidFill>
                  <a:srgbClr val="A6A6A6"/>
                </a:solidFill>
                <a:effectLst/>
                <a:latin typeface="Arial" panose="020B0604020202020204" pitchFamily="34" charset="0"/>
                <a:cs typeface="Arial" panose="020B0604020202020204" pitchFamily="34" charset="0"/>
              </a:rPr>
              <a:t>WHEREAS</a:t>
            </a:r>
            <a:r>
              <a:rPr kumimoji="0" lang="en-US" altLang="en-US" sz="1600" i="0" u="none" strike="noStrike" cap="none" normalizeH="0" baseline="0" dirty="0">
                <a:ln>
                  <a:noFill/>
                </a:ln>
                <a:solidFill>
                  <a:srgbClr val="0083BE"/>
                </a:solidFill>
                <a:effectLst/>
                <a:latin typeface="Arial" panose="020B0604020202020204" pitchFamily="34" charset="0"/>
                <a:cs typeface="Arial" panose="020B0604020202020204" pitchFamily="34" charset="0"/>
              </a:rPr>
              <a:t> THE LEGISLATURES OF TWENTY-SEVEN OF OUR STATES HAVE ALREADY DECLARED NOVEMBER 11 TO BE A LEGAL HOLIDAY: THEREFORE BE IT RESOLVED BY THE SENATE (THE HOUSE OF REPRESENTATIVES CONCURRING), THAT THE PRESIDENT OF THE UNITED STATES IS REQUESTED TO ISSUE A PROCLAMATION CALLING UPON THE OFFICIALS TO DISPLAY THE FLAG OF THE UNITED STATES ON ALL GOVERNMENT BUILDINGS ON NOVEMBER 11 AND INVITING THE PEOPLE OF THE UNITED STATES TO OBSERVE THE DAY IN SCHOOLS AND CHURCHES, OR OTHER SUITABLE PLACES, WITH APPROPRIATE CEREMONIES OF FRIENDLY RELATIONS WITH ALL OTHER PEOPLES.</a:t>
            </a:r>
            <a:endParaRPr kumimoji="0" lang="en-US" altLang="en-US" sz="1600" i="0" u="none" strike="noStrike" cap="none" normalizeH="0" baseline="0" dirty="0">
              <a:ln>
                <a:noFill/>
              </a:ln>
              <a:solidFill>
                <a:schemeClr val="tx1"/>
              </a:solidFill>
              <a:effectLst/>
              <a:latin typeface="Arial" panose="020B0604020202020204" pitchFamily="34" charset="0"/>
            </a:endParaRPr>
          </a:p>
        </p:txBody>
      </p:sp>
      <p:sp>
        <p:nvSpPr>
          <p:cNvPr id="5" name="TextBox 4"/>
          <p:cNvSpPr txBox="1"/>
          <p:nvPr/>
        </p:nvSpPr>
        <p:spPr>
          <a:xfrm>
            <a:off x="3374380" y="6488668"/>
            <a:ext cx="9767086" cy="369332"/>
          </a:xfrm>
          <a:prstGeom prst="rect">
            <a:avLst/>
          </a:prstGeom>
          <a:noFill/>
        </p:spPr>
        <p:txBody>
          <a:bodyPr wrap="square" rtlCol="0">
            <a:spAutoFit/>
          </a:bodyPr>
          <a:lstStyle/>
          <a:p>
            <a:r>
              <a:rPr lang="en-US" dirty="0"/>
              <a:t>US Department of Veteran Affairs Website </a:t>
            </a:r>
            <a:r>
              <a:rPr lang="en-US" dirty="0">
                <a:hlinkClick r:id="rId2"/>
              </a:rPr>
              <a:t>http://www.va.gov/opa/vetsday/vetdayhistory.asp</a:t>
            </a:r>
            <a:r>
              <a:rPr lang="en-US" dirty="0"/>
              <a:t> </a:t>
            </a:r>
          </a:p>
        </p:txBody>
      </p:sp>
    </p:spTree>
    <p:extLst>
      <p:ext uri="{BB962C8B-B14F-4D97-AF65-F5344CB8AC3E}">
        <p14:creationId xmlns:p14="http://schemas.microsoft.com/office/powerpoint/2010/main" val="1194267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06973" y="4362275"/>
            <a:ext cx="7524925" cy="1821038"/>
          </a:xfrm>
        </p:spPr>
        <p:txBody>
          <a:bodyPr>
            <a:noAutofit/>
          </a:bodyPr>
          <a:lstStyle/>
          <a:p>
            <a:r>
              <a:rPr lang="en-US" sz="2600" dirty="0"/>
              <a:t>Core values are the fundamental beliefs of a person or organization. The core values are the guiding principles that dictate behavior and action. Core values can help people to know what is right from wrong; they can help companies to determine if they are on the right path and fulfilling their business goals; and they create an unwavering and unchanging guide. There are many different types of core values and many different examples of core values depending upon the context. </a:t>
            </a:r>
            <a:br>
              <a:rPr lang="en-US" sz="3600" dirty="0"/>
            </a:br>
            <a:br>
              <a:rPr lang="en-US" sz="1600" dirty="0"/>
            </a:br>
            <a:br>
              <a:rPr lang="en-US" sz="1600" dirty="0"/>
            </a:br>
            <a:r>
              <a:rPr lang="en-US" sz="1800" dirty="0"/>
              <a:t>Definition from </a:t>
            </a:r>
            <a:r>
              <a:rPr lang="en-US" sz="1800" dirty="0" err="1"/>
              <a:t>Yourdictionary</a:t>
            </a:r>
            <a:r>
              <a:rPr lang="en-US" sz="1800" dirty="0"/>
              <a:t>  </a:t>
            </a:r>
            <a:r>
              <a:rPr lang="en-US" sz="1600" dirty="0">
                <a:hlinkClick r:id="rId2"/>
              </a:rPr>
              <a:t>http://examples.yourdictionary.com/examples-of-core-values.html#2EhhGMs1lMwC1uzE.99</a:t>
            </a:r>
            <a:r>
              <a:rPr lang="en-US" sz="1600" dirty="0"/>
              <a:t> </a:t>
            </a:r>
          </a:p>
        </p:txBody>
      </p:sp>
    </p:spTree>
    <p:extLst>
      <p:ext uri="{BB962C8B-B14F-4D97-AF65-F5344CB8AC3E}">
        <p14:creationId xmlns:p14="http://schemas.microsoft.com/office/powerpoint/2010/main" val="1599207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69856" y="-144989"/>
            <a:ext cx="8860778" cy="830997"/>
          </a:xfrm>
          <a:prstGeom prst="rect">
            <a:avLst/>
          </a:prstGeom>
          <a:noFill/>
        </p:spPr>
        <p:txBody>
          <a:bodyPr wrap="square" rtlCol="0">
            <a:spAutoFit/>
          </a:bodyPr>
          <a:lstStyle/>
          <a:p>
            <a:pPr algn="ctr"/>
            <a:r>
              <a:rPr lang="en-US" sz="4800" dirty="0"/>
              <a:t>One of TCA’s  Core Values</a:t>
            </a:r>
          </a:p>
        </p:txBody>
      </p:sp>
      <p:sp>
        <p:nvSpPr>
          <p:cNvPr id="3" name="TextBox 2"/>
          <p:cNvSpPr txBox="1"/>
          <p:nvPr/>
        </p:nvSpPr>
        <p:spPr>
          <a:xfrm>
            <a:off x="1206306" y="835038"/>
            <a:ext cx="9807547" cy="5262979"/>
          </a:xfrm>
          <a:prstGeom prst="rect">
            <a:avLst/>
          </a:prstGeom>
          <a:noFill/>
        </p:spPr>
        <p:txBody>
          <a:bodyPr wrap="square" rtlCol="0">
            <a:spAutoFit/>
          </a:bodyPr>
          <a:lstStyle/>
          <a:p>
            <a:r>
              <a:rPr lang="en-US" sz="2400" dirty="0"/>
              <a:t>We believe in the self-evident truths as found in the Declaration of Independence “…that all men are created equal, that they are endowed by their Creator with certain unalienable Rights, that among these are Life, Liberty and the pursuit of Happiness.”  </a:t>
            </a:r>
          </a:p>
          <a:p>
            <a:endParaRPr lang="en-US" sz="2400" dirty="0"/>
          </a:p>
          <a:p>
            <a:pPr marL="342900" indent="-342900">
              <a:buFont typeface="Wingdings" panose="05000000000000000000" pitchFamily="2" charset="2"/>
              <a:buChar char="v"/>
            </a:pPr>
            <a:r>
              <a:rPr lang="en-US" sz="2400" dirty="0"/>
              <a:t>We value the fact that freedom isn’t free and honor the sacrifices made by the men and women who serve or have served in the Armed Forces. </a:t>
            </a:r>
          </a:p>
          <a:p>
            <a:pPr marL="342900" indent="-342900">
              <a:buFont typeface="Wingdings" panose="05000000000000000000" pitchFamily="2" charset="2"/>
              <a:buChar char="v"/>
            </a:pPr>
            <a:r>
              <a:rPr lang="en-US" sz="2400" dirty="0"/>
              <a:t>We value our responsibilities even above our rights when it comes to serving our fellow man and seek to foster a culture of service to others, both inside and outside of the TCA community. </a:t>
            </a:r>
          </a:p>
          <a:p>
            <a:pPr marL="342900" indent="-342900">
              <a:buFont typeface="Wingdings" panose="05000000000000000000" pitchFamily="2" charset="2"/>
              <a:buChar char="v"/>
            </a:pPr>
            <a:r>
              <a:rPr lang="en-US" sz="2400" dirty="0"/>
              <a:t>We value cultivating virtuous character and each citizen’s responsibility to uphold the Constitution and Bill of Rights of the United States of America. </a:t>
            </a:r>
          </a:p>
          <a:p>
            <a:pPr marL="342900" indent="-342900">
              <a:buFont typeface="Wingdings" panose="05000000000000000000" pitchFamily="2" charset="2"/>
              <a:buChar char="v"/>
            </a:pPr>
            <a:r>
              <a:rPr lang="en-US" sz="2400" dirty="0"/>
              <a:t>We value personal economic liberty expressed through altruistic, free enterprise economic systems. </a:t>
            </a:r>
          </a:p>
        </p:txBody>
      </p:sp>
    </p:spTree>
    <p:extLst>
      <p:ext uri="{BB962C8B-B14F-4D97-AF65-F5344CB8AC3E}">
        <p14:creationId xmlns:p14="http://schemas.microsoft.com/office/powerpoint/2010/main" val="851744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9664" y="1440382"/>
            <a:ext cx="8860778" cy="4524315"/>
          </a:xfrm>
          <a:prstGeom prst="rect">
            <a:avLst/>
          </a:prstGeom>
          <a:noFill/>
        </p:spPr>
        <p:txBody>
          <a:bodyPr wrap="square" rtlCol="0">
            <a:spAutoFit/>
          </a:bodyPr>
          <a:lstStyle/>
          <a:p>
            <a:pPr algn="ctr"/>
            <a:r>
              <a:rPr lang="en-US" sz="4800" dirty="0"/>
              <a:t>What do you think the phrase</a:t>
            </a:r>
          </a:p>
          <a:p>
            <a:pPr algn="ctr"/>
            <a:endParaRPr lang="en-US" sz="4800" dirty="0"/>
          </a:p>
          <a:p>
            <a:pPr algn="ctr"/>
            <a:r>
              <a:rPr lang="en-US" sz="4800" dirty="0"/>
              <a:t>“freedom isn’t free” </a:t>
            </a:r>
          </a:p>
          <a:p>
            <a:pPr algn="ctr"/>
            <a:endParaRPr lang="en-US" sz="4800" dirty="0"/>
          </a:p>
          <a:p>
            <a:pPr algn="ctr"/>
            <a:r>
              <a:rPr lang="en-US" sz="4800" dirty="0"/>
              <a:t>means in TCA’s Core Values?</a:t>
            </a:r>
          </a:p>
          <a:p>
            <a:pPr algn="ctr"/>
            <a:endParaRPr lang="en-US" sz="4800" dirty="0"/>
          </a:p>
        </p:txBody>
      </p:sp>
    </p:spTree>
    <p:extLst>
      <p:ext uri="{BB962C8B-B14F-4D97-AF65-F5344CB8AC3E}">
        <p14:creationId xmlns:p14="http://schemas.microsoft.com/office/powerpoint/2010/main" val="4026872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9664" y="1440382"/>
            <a:ext cx="8860778" cy="830997"/>
          </a:xfrm>
          <a:prstGeom prst="rect">
            <a:avLst/>
          </a:prstGeom>
          <a:noFill/>
        </p:spPr>
        <p:txBody>
          <a:bodyPr wrap="square" rtlCol="0">
            <a:spAutoFit/>
          </a:bodyPr>
          <a:lstStyle/>
          <a:p>
            <a:pPr algn="ctr"/>
            <a:r>
              <a:rPr lang="en-US" sz="4800" dirty="0"/>
              <a:t>TCA Creed</a:t>
            </a:r>
          </a:p>
        </p:txBody>
      </p:sp>
      <p:sp>
        <p:nvSpPr>
          <p:cNvPr id="3" name="TextBox 2"/>
          <p:cNvSpPr txBox="1"/>
          <p:nvPr/>
        </p:nvSpPr>
        <p:spPr>
          <a:xfrm>
            <a:off x="2666816" y="3220403"/>
            <a:ext cx="9807547" cy="461665"/>
          </a:xfrm>
          <a:prstGeom prst="rect">
            <a:avLst/>
          </a:prstGeom>
          <a:noFill/>
        </p:spPr>
        <p:txBody>
          <a:bodyPr wrap="square" rtlCol="0">
            <a:spAutoFit/>
          </a:bodyPr>
          <a:lstStyle/>
          <a:p>
            <a:r>
              <a:rPr lang="en-US" sz="2400" dirty="0"/>
              <a:t>Titan’s value our responsibilities before our rights</a:t>
            </a:r>
          </a:p>
        </p:txBody>
      </p:sp>
    </p:spTree>
    <p:extLst>
      <p:ext uri="{BB962C8B-B14F-4D97-AF65-F5344CB8AC3E}">
        <p14:creationId xmlns:p14="http://schemas.microsoft.com/office/powerpoint/2010/main" val="4008824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0326" y="1440382"/>
            <a:ext cx="10511554" cy="4955203"/>
          </a:xfrm>
          <a:prstGeom prst="rect">
            <a:avLst/>
          </a:prstGeom>
          <a:noFill/>
        </p:spPr>
        <p:txBody>
          <a:bodyPr wrap="square" rtlCol="0">
            <a:spAutoFit/>
          </a:bodyPr>
          <a:lstStyle/>
          <a:p>
            <a:pPr algn="ctr"/>
            <a:r>
              <a:rPr lang="en-US" sz="4800" dirty="0"/>
              <a:t>How can we honor veterans on </a:t>
            </a:r>
          </a:p>
          <a:p>
            <a:pPr algn="ctr"/>
            <a:r>
              <a:rPr lang="en-US" sz="4800" dirty="0"/>
              <a:t>Veteran’s Day to demonstrate our gratitude?</a:t>
            </a:r>
          </a:p>
          <a:p>
            <a:pPr algn="ctr"/>
            <a:endParaRPr lang="en-US" sz="4800" dirty="0"/>
          </a:p>
          <a:p>
            <a:pPr algn="ctr"/>
            <a:endParaRPr lang="en-US" sz="4800" dirty="0"/>
          </a:p>
          <a:p>
            <a:pPr algn="ctr"/>
            <a:r>
              <a:rPr lang="en-US" sz="2800" dirty="0"/>
              <a:t>Here is one groups idea and a way we can support it.</a:t>
            </a:r>
          </a:p>
          <a:p>
            <a:pPr algn="ctr"/>
            <a:endParaRPr lang="en-US" sz="4800" dirty="0"/>
          </a:p>
        </p:txBody>
      </p:sp>
    </p:spTree>
    <p:extLst>
      <p:ext uri="{BB962C8B-B14F-4D97-AF65-F5344CB8AC3E}">
        <p14:creationId xmlns:p14="http://schemas.microsoft.com/office/powerpoint/2010/main" val="2136620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8205" y="2199527"/>
            <a:ext cx="8059668" cy="369332"/>
          </a:xfrm>
          <a:prstGeom prst="rect">
            <a:avLst/>
          </a:prstGeom>
        </p:spPr>
        <p:txBody>
          <a:bodyPr wrap="square">
            <a:spAutoFit/>
          </a:bodyPr>
          <a:lstStyle/>
          <a:p>
            <a:endParaRPr lang="en-US" dirty="0"/>
          </a:p>
        </p:txBody>
      </p:sp>
      <p:sp>
        <p:nvSpPr>
          <p:cNvPr id="5" name="TextBox 4"/>
          <p:cNvSpPr txBox="1"/>
          <p:nvPr/>
        </p:nvSpPr>
        <p:spPr>
          <a:xfrm>
            <a:off x="0" y="857755"/>
            <a:ext cx="12016672" cy="707886"/>
          </a:xfrm>
          <a:prstGeom prst="rect">
            <a:avLst/>
          </a:prstGeom>
          <a:noFill/>
        </p:spPr>
        <p:txBody>
          <a:bodyPr wrap="square" rtlCol="0">
            <a:spAutoFit/>
          </a:bodyPr>
          <a:lstStyle/>
          <a:p>
            <a:pPr algn="ctr"/>
            <a:r>
              <a:rPr lang="en-US" sz="4000" dirty="0"/>
              <a:t>Wreaths Across America</a:t>
            </a:r>
          </a:p>
        </p:txBody>
      </p:sp>
      <p:sp>
        <p:nvSpPr>
          <p:cNvPr id="3" name="TextBox 2"/>
          <p:cNvSpPr txBox="1"/>
          <p:nvPr/>
        </p:nvSpPr>
        <p:spPr>
          <a:xfrm>
            <a:off x="692208" y="1552891"/>
            <a:ext cx="10818977" cy="5179879"/>
          </a:xfrm>
          <a:prstGeom prst="rect">
            <a:avLst/>
          </a:prstGeom>
          <a:noFill/>
        </p:spPr>
        <p:txBody>
          <a:bodyPr wrap="square" rtlCol="0">
            <a:spAutoFit/>
          </a:bodyPr>
          <a:lstStyle/>
          <a:p>
            <a:r>
              <a:rPr lang="en-US" sz="2400" dirty="0"/>
              <a:t>Is an organization that seeks to honor veterans that have served our country. Here is their mission..</a:t>
            </a:r>
          </a:p>
          <a:p>
            <a:endParaRPr lang="en-US" sz="2400" dirty="0"/>
          </a:p>
          <a:p>
            <a:r>
              <a:rPr lang="en-US" sz="2400" dirty="0"/>
              <a:t>Our mission, Remember, Honor, Teach, is carried out in part by coordinating wreath laying ceremonies a specified Saturday in December at Arlington, as well as veterans’ cemeteries and other locations in all 50 states and beyond. We also organize a week of events including international veteran’s tributes, ceremonies at State Houses and a week-long “Veteran’s Parade” between Maine and Virginia where we stop along the way to spread our message about the importance of remembering our fallen heroes, honoring those who serve, and teaching our children about the sacrifices made by veterans and their families to preserve our freedoms. </a:t>
            </a:r>
          </a:p>
          <a:p>
            <a:endParaRPr lang="en-US" dirty="0"/>
          </a:p>
          <a:p>
            <a:pPr algn="r"/>
            <a:r>
              <a:rPr lang="en-US" dirty="0"/>
              <a:t>http://www.wreathsacrossamerica.org/about/#sthash.AeHLiyno.dpuf</a:t>
            </a:r>
          </a:p>
        </p:txBody>
      </p:sp>
    </p:spTree>
    <p:extLst>
      <p:ext uri="{BB962C8B-B14F-4D97-AF65-F5344CB8AC3E}">
        <p14:creationId xmlns:p14="http://schemas.microsoft.com/office/powerpoint/2010/main" val="14603767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9653</TotalTime>
  <Words>903</Words>
  <Application>Microsoft Office PowerPoint</Application>
  <PresentationFormat>Widescreen</PresentationFormat>
  <Paragraphs>64</Paragraphs>
  <Slides>12</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Garamond</vt:lpstr>
      <vt:lpstr>Wingdings</vt:lpstr>
      <vt:lpstr>Organic</vt:lpstr>
      <vt:lpstr>PowerPoint Presentation</vt:lpstr>
      <vt:lpstr>Veteran’s Day November 11th </vt:lpstr>
      <vt:lpstr>PowerPoint Presentation</vt:lpstr>
      <vt:lpstr>Core values are the fundamental beliefs of a person or organization. The core values are the guiding principles that dictate behavior and action. Core values can help people to know what is right from wrong; they can help companies to determine if they are on the right path and fulfilling their business goals; and they create an unwavering and unchanging guide. There are many different types of core values and many different examples of core values depending upon the context.    Definition from Yourdictionary  http://examples.yourdictionary.com/examples-of-core-values.html#2EhhGMs1lMwC1uzE.99 </vt:lpstr>
      <vt:lpstr>PowerPoint Presentation</vt:lpstr>
      <vt:lpstr>PowerPoint Presentation</vt:lpstr>
      <vt:lpstr>PowerPoint Presentation</vt:lpstr>
      <vt:lpstr>PowerPoint Presentation</vt:lpstr>
      <vt:lpstr>PowerPoint Presentation</vt:lpstr>
      <vt:lpstr>News Coverage of Wreaths Across America in 2007</vt:lpstr>
      <vt:lpstr>Casual4aCause</vt:lpstr>
      <vt:lpstr>Other ways to honor veterans?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Perseverance</dc:title>
  <dc:creator>Hugh - Stephanie Di Pretore</dc:creator>
  <cp:lastModifiedBy>TCA Matt Brunk</cp:lastModifiedBy>
  <cp:revision>31</cp:revision>
  <dcterms:created xsi:type="dcterms:W3CDTF">2015-09-11T11:33:56Z</dcterms:created>
  <dcterms:modified xsi:type="dcterms:W3CDTF">2022-10-18T18:31:43Z</dcterms:modified>
</cp:coreProperties>
</file>